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slideMaster3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_rels/presentation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10.jpeg" ContentType="image/jpeg"/>
  <Override PartName="/ppt/media/image5.jpeg" ContentType="image/jpeg"/>
  <Override PartName="/ppt/media/image11.jpeg" ContentType="image/jpeg"/>
  <Override PartName="/ppt/media/image6.jpeg" ContentType="image/jpeg"/>
  <Override PartName="/ppt/media/image7.jpeg" ContentType="image/jpeg"/>
  <Override PartName="/ppt/media/image12.jpeg" ContentType="image/jpeg"/>
  <Override PartName="/ppt/media/image8.jpeg" ContentType="image/jpeg"/>
  <Override PartName="/ppt/media/image13.jpeg" ContentType="image/jpeg"/>
  <Override PartName="/ppt/media/image9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17.jpeg" ContentType="image/jpeg"/>
  <Override PartName="/ppt/media/image18.jpeg" ContentType="image/jpeg"/>
  <Override PartName="/ppt/media/image19.jpeg" ContentType="image/jpe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0.xml.rels" ContentType="application/vnd.openxmlformats-package.relationships+xml"/>
  <Override PartName="/ppt/slides/_rels/slide21.xml.rels" ContentType="application/vnd.openxmlformats-package.relationships+xml"/>
  <Override PartName="/ppt/slides/_rels/slide22.xml.rels" ContentType="application/vnd.openxmlformats-package.relationships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</p:sldIdLst>
  <p:sldSz cx="10080625" cy="7559675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280" cy="4854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9071280" cy="4854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4426560" cy="4854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/>
          </p:nvPr>
        </p:nvSpPr>
        <p:spPr>
          <a:xfrm>
            <a:off x="5152320" y="1769040"/>
            <a:ext cx="4426560" cy="4854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280" cy="5850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4426560" cy="231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5152320" y="1769040"/>
            <a:ext cx="4426560" cy="4854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504000" y="4304880"/>
            <a:ext cx="4426560" cy="231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4426560" cy="4854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5152320" y="1769040"/>
            <a:ext cx="4426560" cy="231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5152320" y="4304880"/>
            <a:ext cx="4426560" cy="231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4426560" cy="231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5152320" y="1769040"/>
            <a:ext cx="4426560" cy="231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504000" y="4304880"/>
            <a:ext cx="9071280" cy="231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9071280" cy="231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504000" y="4304880"/>
            <a:ext cx="9071280" cy="231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4426560" cy="231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152320" y="1769040"/>
            <a:ext cx="4426560" cy="231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504000" y="4304880"/>
            <a:ext cx="4426560" cy="231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/>
          </p:nvPr>
        </p:nvSpPr>
        <p:spPr>
          <a:xfrm>
            <a:off x="5152320" y="4304880"/>
            <a:ext cx="4426560" cy="231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2920680" cy="231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3571200" y="1769040"/>
            <a:ext cx="2920680" cy="231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6638040" y="1769040"/>
            <a:ext cx="2920680" cy="231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504000" y="4304880"/>
            <a:ext cx="2920680" cy="231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/>
          </p:nvPr>
        </p:nvSpPr>
        <p:spPr>
          <a:xfrm>
            <a:off x="3571200" y="4304880"/>
            <a:ext cx="2920680" cy="231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/>
          </p:nvPr>
        </p:nvSpPr>
        <p:spPr>
          <a:xfrm>
            <a:off x="6638040" y="4304880"/>
            <a:ext cx="2920680" cy="231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280" cy="4854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9071280" cy="4854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4426560" cy="4854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/>
          </p:nvPr>
        </p:nvSpPr>
        <p:spPr>
          <a:xfrm>
            <a:off x="5152320" y="1769040"/>
            <a:ext cx="4426560" cy="4854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280" cy="5850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4426560" cy="231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/>
          </p:nvPr>
        </p:nvSpPr>
        <p:spPr>
          <a:xfrm>
            <a:off x="5152320" y="1769040"/>
            <a:ext cx="4426560" cy="4854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/>
          </p:nvPr>
        </p:nvSpPr>
        <p:spPr>
          <a:xfrm>
            <a:off x="504000" y="4304880"/>
            <a:ext cx="4426560" cy="231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4426560" cy="4854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/>
          </p:nvPr>
        </p:nvSpPr>
        <p:spPr>
          <a:xfrm>
            <a:off x="5152320" y="1769040"/>
            <a:ext cx="4426560" cy="231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/>
          </p:nvPr>
        </p:nvSpPr>
        <p:spPr>
          <a:xfrm>
            <a:off x="5152320" y="4304880"/>
            <a:ext cx="4426560" cy="231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4426560" cy="231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/>
          </p:nvPr>
        </p:nvSpPr>
        <p:spPr>
          <a:xfrm>
            <a:off x="5152320" y="1769040"/>
            <a:ext cx="4426560" cy="231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/>
          </p:nvPr>
        </p:nvSpPr>
        <p:spPr>
          <a:xfrm>
            <a:off x="504000" y="4304880"/>
            <a:ext cx="9071280" cy="231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9071280" cy="231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/>
          </p:nvPr>
        </p:nvSpPr>
        <p:spPr>
          <a:xfrm>
            <a:off x="504000" y="4304880"/>
            <a:ext cx="9071280" cy="231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4426560" cy="231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/>
          </p:nvPr>
        </p:nvSpPr>
        <p:spPr>
          <a:xfrm>
            <a:off x="5152320" y="1769040"/>
            <a:ext cx="4426560" cy="231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/>
          </p:nvPr>
        </p:nvSpPr>
        <p:spPr>
          <a:xfrm>
            <a:off x="504000" y="4304880"/>
            <a:ext cx="4426560" cy="231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/>
          </p:nvPr>
        </p:nvSpPr>
        <p:spPr>
          <a:xfrm>
            <a:off x="5152320" y="4304880"/>
            <a:ext cx="4426560" cy="231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2920680" cy="231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/>
          </p:nvPr>
        </p:nvSpPr>
        <p:spPr>
          <a:xfrm>
            <a:off x="3571200" y="1769040"/>
            <a:ext cx="2920680" cy="231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/>
          </p:nvPr>
        </p:nvSpPr>
        <p:spPr>
          <a:xfrm>
            <a:off x="6638040" y="1769040"/>
            <a:ext cx="2920680" cy="231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/>
          </p:nvPr>
        </p:nvSpPr>
        <p:spPr>
          <a:xfrm>
            <a:off x="504000" y="4304880"/>
            <a:ext cx="2920680" cy="231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/>
          </p:nvPr>
        </p:nvSpPr>
        <p:spPr>
          <a:xfrm>
            <a:off x="3571200" y="4304880"/>
            <a:ext cx="2920680" cy="231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/>
          </p:nvPr>
        </p:nvSpPr>
        <p:spPr>
          <a:xfrm>
            <a:off x="6638040" y="4304880"/>
            <a:ext cx="2920680" cy="231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280" cy="4854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9071280" cy="4854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4426560" cy="4854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/>
          </p:nvPr>
        </p:nvSpPr>
        <p:spPr>
          <a:xfrm>
            <a:off x="5152320" y="1769040"/>
            <a:ext cx="4426560" cy="4854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280" cy="5850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4426560" cy="231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/>
          </p:nvPr>
        </p:nvSpPr>
        <p:spPr>
          <a:xfrm>
            <a:off x="5152320" y="1769040"/>
            <a:ext cx="4426560" cy="4854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PlaceHolder 4"/>
          <p:cNvSpPr>
            <a:spLocks noGrp="1"/>
          </p:cNvSpPr>
          <p:nvPr>
            <p:ph/>
          </p:nvPr>
        </p:nvSpPr>
        <p:spPr>
          <a:xfrm>
            <a:off x="504000" y="4304880"/>
            <a:ext cx="4426560" cy="231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4426560" cy="4854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/>
          </p:nvPr>
        </p:nvSpPr>
        <p:spPr>
          <a:xfrm>
            <a:off x="5152320" y="1769040"/>
            <a:ext cx="4426560" cy="231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PlaceHolder 4"/>
          <p:cNvSpPr>
            <a:spLocks noGrp="1"/>
          </p:cNvSpPr>
          <p:nvPr>
            <p:ph/>
          </p:nvPr>
        </p:nvSpPr>
        <p:spPr>
          <a:xfrm>
            <a:off x="5152320" y="4304880"/>
            <a:ext cx="4426560" cy="231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4426560" cy="231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/>
          </p:nvPr>
        </p:nvSpPr>
        <p:spPr>
          <a:xfrm>
            <a:off x="5152320" y="1769040"/>
            <a:ext cx="4426560" cy="231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4"/>
          <p:cNvSpPr>
            <a:spLocks noGrp="1"/>
          </p:cNvSpPr>
          <p:nvPr>
            <p:ph/>
          </p:nvPr>
        </p:nvSpPr>
        <p:spPr>
          <a:xfrm>
            <a:off x="504000" y="4304880"/>
            <a:ext cx="9071280" cy="231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9071280" cy="231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/>
          </p:nvPr>
        </p:nvSpPr>
        <p:spPr>
          <a:xfrm>
            <a:off x="504000" y="4304880"/>
            <a:ext cx="9071280" cy="231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4426560" cy="231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/>
          </p:nvPr>
        </p:nvSpPr>
        <p:spPr>
          <a:xfrm>
            <a:off x="5152320" y="1769040"/>
            <a:ext cx="4426560" cy="231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/>
          </p:nvPr>
        </p:nvSpPr>
        <p:spPr>
          <a:xfrm>
            <a:off x="504000" y="4304880"/>
            <a:ext cx="4426560" cy="231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5"/>
          <p:cNvSpPr>
            <a:spLocks noGrp="1"/>
          </p:cNvSpPr>
          <p:nvPr>
            <p:ph/>
          </p:nvPr>
        </p:nvSpPr>
        <p:spPr>
          <a:xfrm>
            <a:off x="5152320" y="4304880"/>
            <a:ext cx="4426560" cy="231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2920680" cy="231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/>
          </p:nvPr>
        </p:nvSpPr>
        <p:spPr>
          <a:xfrm>
            <a:off x="3571200" y="1769040"/>
            <a:ext cx="2920680" cy="231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/>
          </p:nvPr>
        </p:nvSpPr>
        <p:spPr>
          <a:xfrm>
            <a:off x="6638040" y="1769040"/>
            <a:ext cx="2920680" cy="231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/>
          </p:nvPr>
        </p:nvSpPr>
        <p:spPr>
          <a:xfrm>
            <a:off x="504000" y="4304880"/>
            <a:ext cx="2920680" cy="231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6"/>
          <p:cNvSpPr>
            <a:spLocks noGrp="1"/>
          </p:cNvSpPr>
          <p:nvPr>
            <p:ph/>
          </p:nvPr>
        </p:nvSpPr>
        <p:spPr>
          <a:xfrm>
            <a:off x="3571200" y="4304880"/>
            <a:ext cx="2920680" cy="231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7"/>
          <p:cNvSpPr>
            <a:spLocks noGrp="1"/>
          </p:cNvSpPr>
          <p:nvPr>
            <p:ph/>
          </p:nvPr>
        </p:nvSpPr>
        <p:spPr>
          <a:xfrm>
            <a:off x="6638040" y="4304880"/>
            <a:ext cx="2920680" cy="2315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2.jpe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280" cy="4854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280" cy="4854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3.jpeg"/><Relationship Id="rId2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4.jpeg"/><Relationship Id="rId2" Type="http://schemas.openxmlformats.org/officeDocument/2006/relationships/image" Target="../media/image15.jpeg"/><Relationship Id="rId3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16.jpeg"/><Relationship Id="rId2" Type="http://schemas.openxmlformats.org/officeDocument/2006/relationships/slideLayout" Target="../slideLayouts/slideLayout1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17.jpeg"/><Relationship Id="rId2" Type="http://schemas.openxmlformats.org/officeDocument/2006/relationships/slideLayout" Target="../slideLayouts/slideLayout13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18.jpeg"/><Relationship Id="rId2" Type="http://schemas.openxmlformats.org/officeDocument/2006/relationships/slideLayout" Target="../slideLayouts/slideLayout13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19.jpeg"/><Relationship Id="rId2" Type="http://schemas.openxmlformats.org/officeDocument/2006/relationships/slideLayout" Target="../slideLayouts/slideLayout13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TextShape 1"/>
          <p:cNvSpPr/>
          <p:nvPr/>
        </p:nvSpPr>
        <p:spPr>
          <a:xfrm>
            <a:off x="288000" y="922680"/>
            <a:ext cx="8927280" cy="1786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</a:pPr>
            <a:r>
              <a:rPr b="1" i="1" lang="ru-RU" sz="2400" spc="-1" strike="noStrike">
                <a:solidFill>
                  <a:srgbClr val="000000"/>
                </a:solidFill>
                <a:latin typeface="Arial"/>
              </a:rPr>
              <a:t>Презентация на тему: Инновационные образовательно-игровые  технологий развития речи детей дошкольного возроста.</a:t>
            </a:r>
            <a:endParaRPr b="0" i="1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TextShape 2"/>
          <p:cNvSpPr/>
          <p:nvPr/>
        </p:nvSpPr>
        <p:spPr>
          <a:xfrm>
            <a:off x="3744360" y="4896360"/>
            <a:ext cx="5183280" cy="136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0" i="1" lang="ru-RU" sz="2400" spc="-1" strike="noStrike">
                <a:solidFill>
                  <a:srgbClr val="000000"/>
                </a:solidFill>
                <a:latin typeface="Arial"/>
              </a:rPr>
              <a:t>МБДОУ д/с №3 СКАЗКА</a:t>
            </a:r>
            <a:endParaRPr b="0" i="1" lang="ru-RU" sz="2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i="1" lang="ru-RU" sz="2400" spc="-1" strike="noStrike">
                <a:solidFill>
                  <a:srgbClr val="000000"/>
                </a:solidFill>
                <a:latin typeface="Arial"/>
              </a:rPr>
              <a:t>Учитель-логопед</a:t>
            </a:r>
            <a:endParaRPr b="0" i="1" lang="ru-RU" sz="2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i="1" lang="ru-RU" sz="2400" spc="-1" strike="noStrike">
                <a:solidFill>
                  <a:srgbClr val="000000"/>
                </a:solidFill>
                <a:latin typeface="Arial"/>
              </a:rPr>
              <a:t>Кучерова В.В</a:t>
            </a:r>
            <a:endParaRPr b="0" i="1" lang="ru-RU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TextShape 1"/>
          <p:cNvSpPr/>
          <p:nvPr/>
        </p:nvSpPr>
        <p:spPr>
          <a:xfrm>
            <a:off x="360000" y="533520"/>
            <a:ext cx="8927280" cy="396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</a:pPr>
            <a:r>
              <a:rPr b="1" i="1" lang="ru-RU" sz="2000" spc="-1" strike="noStrike">
                <a:solidFill>
                  <a:srgbClr val="000000"/>
                </a:solidFill>
                <a:latin typeface="Arial"/>
              </a:rPr>
              <a:t>Хорошо развитая речь ребенка является важным условием для общего его развития,успешного обучения в школе.</a:t>
            </a:r>
            <a:br>
              <a:rPr sz="1800"/>
            </a:br>
            <a:r>
              <a:rPr b="1" i="1" lang="ru-RU" sz="2000" spc="-1" strike="noStrike">
                <a:solidFill>
                  <a:srgbClr val="000000"/>
                </a:solidFill>
                <a:latin typeface="Arial"/>
              </a:rPr>
              <a:t>Современная логопедия находится в постоянном поиске путей совершенствования процесса обучения и развития детей,на разных этапах и в различных образовательных условиях.</a:t>
            </a:r>
            <a:br>
              <a:rPr sz="1800"/>
            </a:br>
            <a:r>
              <a:rPr b="1" i="1" lang="ru-RU" sz="2000" spc="-1" strike="noStrike">
                <a:solidFill>
                  <a:srgbClr val="000000"/>
                </a:solidFill>
                <a:latin typeface="Arial"/>
              </a:rPr>
              <a:t>В частности одним из требований современного образования является использование инновационных технологий в коррекционной работе с детьми дошкольного  возроста.</a:t>
            </a:r>
            <a:br>
              <a:rPr sz="1800"/>
            </a:br>
            <a:r>
              <a:rPr b="1" i="1" lang="ru-RU" sz="2000" spc="-1" strike="noStrike">
                <a:solidFill>
                  <a:srgbClr val="000000"/>
                </a:solidFill>
                <a:latin typeface="Arial"/>
              </a:rPr>
              <a:t>Основной проблемой для ДОУ,становится увеличение количества детей,имеющих трудности освоения общеобразовательной программы и детей с тяжелым нарушением речи.</a:t>
            </a:r>
            <a:br>
              <a:rPr sz="1800"/>
            </a:br>
            <a:r>
              <a:rPr b="1" i="1" lang="ru-RU" sz="2000" spc="-1" strike="noStrike">
                <a:solidFill>
                  <a:srgbClr val="000000"/>
                </a:solidFill>
                <a:latin typeface="Arial"/>
              </a:rPr>
              <a:t>В рамках введения ФГОС ДО приоритетной задачей становится решение этих проблем с помощью инновационных технологий.</a:t>
            </a:r>
            <a:br>
              <a:rPr sz="2000"/>
            </a:br>
            <a:endParaRPr b="0" i="1" lang="ru-RU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extShape 1"/>
          <p:cNvSpPr/>
          <p:nvPr/>
        </p:nvSpPr>
        <p:spPr>
          <a:xfrm>
            <a:off x="504000" y="360000"/>
            <a:ext cx="8927280" cy="4816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</a:pPr>
            <a:r>
              <a:rPr b="1" i="1" lang="ru-RU" sz="2000" spc="-1" strike="noStrike">
                <a:solidFill>
                  <a:srgbClr val="000000"/>
                </a:solidFill>
                <a:latin typeface="Arial"/>
              </a:rPr>
              <a:t>Инновации определяют новые методы,формы,средства технологии ,использующиеся в педагогической практике,ориентированной на личность ребенка,на развитие его способностей.</a:t>
            </a:r>
            <a:br>
              <a:rPr sz="2000"/>
            </a:br>
            <a:r>
              <a:rPr b="1" i="1" lang="ru-RU" sz="2000" spc="-1" strike="noStrike">
                <a:solidFill>
                  <a:srgbClr val="000000"/>
                </a:solidFill>
                <a:latin typeface="Arial"/>
              </a:rPr>
              <a:t>В поисках инновационных технологий в коррекции нарушений устной и письменной речи,я обратила внимание на нетрадиционные логопедические технологии.</a:t>
            </a:r>
            <a:br>
              <a:rPr sz="2000"/>
            </a:br>
            <a:br>
              <a:rPr sz="2000"/>
            </a:br>
            <a:r>
              <a:rPr b="1" i="1" lang="ru-RU" sz="2000" spc="-1" strike="noStrike">
                <a:solidFill>
                  <a:srgbClr val="000000"/>
                </a:solidFill>
                <a:latin typeface="Arial"/>
              </a:rPr>
              <a:t>-ЛОГОСКАЗКИ;</a:t>
            </a:r>
            <a:br>
              <a:rPr sz="2000"/>
            </a:br>
            <a:r>
              <a:rPr b="1" i="1" lang="ru-RU" sz="2000" spc="-1" strike="noStrike">
                <a:solidFill>
                  <a:srgbClr val="000000"/>
                </a:solidFill>
                <a:latin typeface="Arial"/>
              </a:rPr>
              <a:t>-СУ ДЖОК терапия;</a:t>
            </a:r>
            <a:br>
              <a:rPr sz="2000"/>
            </a:br>
            <a:r>
              <a:rPr b="1" i="1" lang="ru-RU" sz="2000" spc="-1" strike="noStrike">
                <a:solidFill>
                  <a:srgbClr val="000000"/>
                </a:solidFill>
                <a:latin typeface="Arial"/>
              </a:rPr>
              <a:t>-ИЗО терапия;</a:t>
            </a:r>
            <a:br>
              <a:rPr sz="2000"/>
            </a:br>
            <a:r>
              <a:rPr b="1" i="1" lang="ru-RU" sz="2000" spc="-1" strike="noStrike">
                <a:solidFill>
                  <a:srgbClr val="000000"/>
                </a:solidFill>
                <a:latin typeface="Arial"/>
              </a:rPr>
              <a:t>-ДИДАКТИЧЕСКИЕ ИГРЫ;</a:t>
            </a:r>
            <a:br>
              <a:rPr sz="2000"/>
            </a:br>
            <a:r>
              <a:rPr b="1" i="1" lang="ru-RU" sz="2000" spc="-1" strike="noStrike">
                <a:solidFill>
                  <a:srgbClr val="000000"/>
                </a:solidFill>
                <a:latin typeface="Arial"/>
              </a:rPr>
              <a:t>-МАССАЖ прищепками.</a:t>
            </a:r>
            <a:br>
              <a:rPr sz="2000"/>
            </a:br>
            <a:br>
              <a:rPr sz="2000"/>
            </a:br>
            <a:br>
              <a:rPr sz="2000"/>
            </a:br>
            <a:br>
              <a:rPr sz="2000"/>
            </a:b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TextShape 1"/>
          <p:cNvSpPr/>
          <p:nvPr/>
        </p:nvSpPr>
        <p:spPr>
          <a:xfrm>
            <a:off x="684360" y="-507240"/>
            <a:ext cx="8675640" cy="230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</a:pPr>
            <a:r>
              <a:rPr b="1" i="1" lang="ru-RU" sz="1400" spc="-1" strike="noStrike">
                <a:solidFill>
                  <a:srgbClr val="000000"/>
                </a:solidFill>
                <a:latin typeface="Arial"/>
              </a:rPr>
              <a:t>Логосказки-это целостный педагогический процесс,который способствует развитию всех сторон речи,а так же активизации внимания,памяти,мышления,воображения.Логосказки могут применять в своей работе,как логопеды,так и воспитатели.Эти сказки могут предстовлять собой целое занятие.</a:t>
            </a:r>
            <a:br>
              <a:rPr sz="1400"/>
            </a:br>
            <a:r>
              <a:rPr b="1" i="1" lang="ru-RU" sz="1400" spc="-1" strike="noStrike">
                <a:solidFill>
                  <a:srgbClr val="000000"/>
                </a:solidFill>
                <a:latin typeface="Arial"/>
              </a:rPr>
              <a:t>Я выбрала лексико-грамматическую «РЕПКА»где можно отрабатывать употребление предлогов ЗА,ПЕРЕД и тд.</a:t>
            </a:r>
            <a:endParaRPr b="0" i="1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TextShape 2"/>
          <p:cNvSpPr/>
          <p:nvPr/>
        </p:nvSpPr>
        <p:spPr>
          <a:xfrm>
            <a:off x="2664360" y="2952000"/>
            <a:ext cx="5183280" cy="2735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4000" algn="r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Для добавления текста щёлкните мышью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0" name="" descr=""/>
          <p:cNvPicPr/>
          <p:nvPr/>
        </p:nvPicPr>
        <p:blipFill>
          <a:blip r:embed="rId1"/>
          <a:stretch/>
        </p:blipFill>
        <p:spPr>
          <a:xfrm>
            <a:off x="1260000" y="1440000"/>
            <a:ext cx="7200000" cy="504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" descr=""/>
          <p:cNvPicPr/>
          <p:nvPr/>
        </p:nvPicPr>
        <p:blipFill>
          <a:blip r:embed="rId1"/>
          <a:stretch/>
        </p:blipFill>
        <p:spPr>
          <a:xfrm>
            <a:off x="1119600" y="0"/>
            <a:ext cx="7700400" cy="630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" descr=""/>
          <p:cNvPicPr/>
          <p:nvPr/>
        </p:nvPicPr>
        <p:blipFill>
          <a:blip r:embed="rId1"/>
          <a:stretch/>
        </p:blipFill>
        <p:spPr>
          <a:xfrm>
            <a:off x="869400" y="431280"/>
            <a:ext cx="8310600" cy="55087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" descr=""/>
          <p:cNvPicPr/>
          <p:nvPr/>
        </p:nvPicPr>
        <p:blipFill>
          <a:blip r:embed="rId1"/>
          <a:stretch/>
        </p:blipFill>
        <p:spPr>
          <a:xfrm>
            <a:off x="1049400" y="201960"/>
            <a:ext cx="8130600" cy="60980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" descr=""/>
          <p:cNvPicPr/>
          <p:nvPr/>
        </p:nvPicPr>
        <p:blipFill>
          <a:blip r:embed="rId1"/>
          <a:stretch/>
        </p:blipFill>
        <p:spPr>
          <a:xfrm>
            <a:off x="540000" y="180000"/>
            <a:ext cx="8280000" cy="648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TextShape 1"/>
          <p:cNvSpPr/>
          <p:nvPr/>
        </p:nvSpPr>
        <p:spPr>
          <a:xfrm>
            <a:off x="180000" y="5760"/>
            <a:ext cx="9180000" cy="1614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</a:pPr>
            <a:r>
              <a:rPr b="1" i="1" lang="ru-RU" sz="1400" spc="-1" strike="noStrike">
                <a:solidFill>
                  <a:srgbClr val="000000"/>
                </a:solidFill>
                <a:latin typeface="Arial"/>
              </a:rPr>
              <a:t>Одним из эффективных приемов обеспечивающих развитие позновательной,эмоциональной,а также речевой деятельности ребенка является Су Джок терапия.</a:t>
            </a:r>
            <a:br>
              <a:rPr sz="1400"/>
            </a:br>
            <a:r>
              <a:rPr b="1" i="1" lang="ru-RU" sz="1400" spc="-1" strike="noStrike">
                <a:solidFill>
                  <a:srgbClr val="000000"/>
                </a:solidFill>
                <a:latin typeface="Arial"/>
              </a:rPr>
              <a:t>Стимуляция кистей оказывает выраженное профилактическое и лечебное действие,поэтому определив нужные точки можно развивать речевую деятельность ребенка,а также его психические процессы,развитие фонематического слуха и восприятия.</a:t>
            </a:r>
            <a:br>
              <a:rPr sz="1400"/>
            </a:br>
            <a:r>
              <a:rPr b="1" i="1" lang="ru-RU" sz="1400" spc="-1" strike="noStrike">
                <a:solidFill>
                  <a:srgbClr val="000000"/>
                </a:solidFill>
                <a:latin typeface="Arial"/>
              </a:rPr>
              <a:t>Например: «Спрячь шарик в ладонях,если звука  нет»</a:t>
            </a:r>
            <a:br>
              <a:rPr sz="1400"/>
            </a:br>
            <a:r>
              <a:rPr b="1" i="1" lang="ru-RU" sz="1400" spc="-1" strike="noStrike">
                <a:solidFill>
                  <a:srgbClr val="000000"/>
                </a:solidFill>
                <a:latin typeface="Arial"/>
              </a:rPr>
              <a:t>                    «Если звук услышат ушки-подними шар над макушкой»</a:t>
            </a:r>
            <a:endParaRPr b="0" i="1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6" name="" descr=""/>
          <p:cNvPicPr/>
          <p:nvPr/>
        </p:nvPicPr>
        <p:blipFill>
          <a:blip r:embed="rId1"/>
          <a:stretch/>
        </p:blipFill>
        <p:spPr>
          <a:xfrm>
            <a:off x="1080000" y="1620360"/>
            <a:ext cx="7020000" cy="5039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" descr=""/>
          <p:cNvPicPr/>
          <p:nvPr/>
        </p:nvPicPr>
        <p:blipFill>
          <a:blip r:embed="rId1"/>
          <a:stretch/>
        </p:blipFill>
        <p:spPr>
          <a:xfrm>
            <a:off x="1152000" y="269640"/>
            <a:ext cx="7488000" cy="58503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extShape 1"/>
          <p:cNvSpPr/>
          <p:nvPr/>
        </p:nvSpPr>
        <p:spPr>
          <a:xfrm>
            <a:off x="180000" y="-493200"/>
            <a:ext cx="8927280" cy="283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</a:pPr>
            <a:r>
              <a:rPr b="1" i="1" lang="ru-RU" sz="1400" spc="-1" strike="noStrike">
                <a:solidFill>
                  <a:srgbClr val="000000"/>
                </a:solidFill>
                <a:latin typeface="Arial"/>
              </a:rPr>
              <a:t>Изо терапия-позволяет детям самовыражаться.</a:t>
            </a:r>
            <a:br>
              <a:rPr sz="1400"/>
            </a:br>
            <a:r>
              <a:rPr b="1" i="1" lang="ru-RU" sz="1400" spc="-1" strike="noStrike">
                <a:solidFill>
                  <a:srgbClr val="000000"/>
                </a:solidFill>
                <a:latin typeface="Arial"/>
              </a:rPr>
              <a:t>С помощью изо терапии дети преодолевают страхи и застенчивость,лучше их эмоциональный настрой,снижается агрессивность,тревожность.</a:t>
            </a:r>
            <a:br>
              <a:rPr sz="1400"/>
            </a:br>
            <a:r>
              <a:rPr b="1" i="1" lang="ru-RU" sz="1400" spc="-1" strike="noStrike">
                <a:solidFill>
                  <a:srgbClr val="000000"/>
                </a:solidFill>
                <a:latin typeface="Arial"/>
              </a:rPr>
              <a:t>Дети выражают чувства и эмоции через рисунок.</a:t>
            </a:r>
            <a:br>
              <a:rPr sz="1400"/>
            </a:br>
            <a:r>
              <a:rPr b="1" i="1" lang="ru-RU" sz="1400" spc="-1" strike="noStrike">
                <a:solidFill>
                  <a:srgbClr val="000000"/>
                </a:solidFill>
                <a:latin typeface="Arial"/>
              </a:rPr>
              <a:t>Существует несколько техник для коррекционной работы с детьми дошкольного возроста.</a:t>
            </a:r>
            <a:br>
              <a:rPr sz="1400"/>
            </a:br>
            <a:r>
              <a:rPr b="1" i="1" lang="ru-RU" sz="1400" spc="-1" strike="noStrike">
                <a:solidFill>
                  <a:srgbClr val="000000"/>
                </a:solidFill>
                <a:latin typeface="Arial"/>
              </a:rPr>
              <a:t>-техника «Марания»(пачкать,грязнить,спонтанное рисование)</a:t>
            </a:r>
            <a:br>
              <a:rPr sz="1400"/>
            </a:br>
            <a:r>
              <a:rPr b="1" i="1" lang="ru-RU" sz="1400" spc="-1" strike="noStrike">
                <a:solidFill>
                  <a:srgbClr val="000000"/>
                </a:solidFill>
                <a:latin typeface="Arial"/>
              </a:rPr>
              <a:t>-техника «рисования пальцем»(рисование пальцами выступают в качестве профилактики состояния тревожности)</a:t>
            </a:r>
            <a:endParaRPr b="0" i="1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9" name="" descr=""/>
          <p:cNvPicPr/>
          <p:nvPr/>
        </p:nvPicPr>
        <p:blipFill>
          <a:blip r:embed="rId1"/>
          <a:stretch/>
        </p:blipFill>
        <p:spPr>
          <a:xfrm>
            <a:off x="1800000" y="1764360"/>
            <a:ext cx="6480000" cy="4895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" descr=""/>
          <p:cNvPicPr/>
          <p:nvPr/>
        </p:nvPicPr>
        <p:blipFill>
          <a:blip r:embed="rId1"/>
          <a:stretch/>
        </p:blipFill>
        <p:spPr>
          <a:xfrm>
            <a:off x="540000" y="180000"/>
            <a:ext cx="8280000" cy="666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TextShape 1"/>
          <p:cNvSpPr/>
          <p:nvPr/>
        </p:nvSpPr>
        <p:spPr>
          <a:xfrm>
            <a:off x="194040" y="-540000"/>
            <a:ext cx="8927280" cy="254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</a:pPr>
            <a:r>
              <a:rPr b="1" lang="ru-RU" sz="1400" spc="-1" strike="noStrike">
                <a:solidFill>
                  <a:srgbClr val="000000"/>
                </a:solidFill>
                <a:latin typeface="Arial"/>
              </a:rPr>
              <a:t>Дидактические игры-эффективное средство закрепление лексико-грамматических навыков,так как благодаря эмоци-ти проведения и заинтересованности детей они дают возможность много раз упражнять ребенка в повторении нужных словоформ.</a:t>
            </a:r>
            <a:br>
              <a:rPr sz="1400"/>
            </a:br>
            <a:r>
              <a:rPr b="1" lang="ru-RU" sz="1400" spc="-1" strike="noStrike">
                <a:solidFill>
                  <a:srgbClr val="000000"/>
                </a:solidFill>
                <a:latin typeface="Arial"/>
              </a:rPr>
              <a:t>Для решения всех задач речевого развития используются дидактические игры.</a:t>
            </a:r>
            <a:br>
              <a:rPr sz="1400"/>
            </a:br>
            <a:r>
              <a:rPr b="1" lang="ru-RU" sz="1400" spc="-1" strike="noStrike">
                <a:solidFill>
                  <a:srgbClr val="000000"/>
                </a:solidFill>
                <a:latin typeface="Arial"/>
              </a:rPr>
              <a:t>Они закрепляют и уточняют словарь,изменение и образование слов,упражняют в составлении связных высказываний,развивают объяснительную речь.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2" name="" descr=""/>
          <p:cNvPicPr/>
          <p:nvPr/>
        </p:nvPicPr>
        <p:blipFill>
          <a:blip r:embed="rId1"/>
          <a:stretch/>
        </p:blipFill>
        <p:spPr>
          <a:xfrm>
            <a:off x="1080000" y="1440000"/>
            <a:ext cx="7560000" cy="540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" descr=""/>
          <p:cNvPicPr/>
          <p:nvPr/>
        </p:nvPicPr>
        <p:blipFill>
          <a:blip r:embed="rId1"/>
          <a:stretch/>
        </p:blipFill>
        <p:spPr>
          <a:xfrm>
            <a:off x="900000" y="180000"/>
            <a:ext cx="8100000" cy="648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" descr=""/>
          <p:cNvPicPr/>
          <p:nvPr/>
        </p:nvPicPr>
        <p:blipFill>
          <a:blip r:embed="rId1"/>
          <a:stretch/>
        </p:blipFill>
        <p:spPr>
          <a:xfrm>
            <a:off x="194040" y="360000"/>
            <a:ext cx="4845960" cy="6098400"/>
          </a:xfrm>
          <a:prstGeom prst="rect">
            <a:avLst/>
          </a:prstGeom>
          <a:ln w="0">
            <a:noFill/>
          </a:ln>
        </p:spPr>
      </p:pic>
      <p:pic>
        <p:nvPicPr>
          <p:cNvPr id="135" name="" descr=""/>
          <p:cNvPicPr/>
          <p:nvPr/>
        </p:nvPicPr>
        <p:blipFill>
          <a:blip r:embed="rId2"/>
          <a:stretch/>
        </p:blipFill>
        <p:spPr>
          <a:xfrm>
            <a:off x="5220000" y="360000"/>
            <a:ext cx="4665960" cy="612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" descr=""/>
          <p:cNvPicPr/>
          <p:nvPr/>
        </p:nvPicPr>
        <p:blipFill>
          <a:blip r:embed="rId1"/>
          <a:stretch/>
        </p:blipFill>
        <p:spPr>
          <a:xfrm>
            <a:off x="1080000" y="180000"/>
            <a:ext cx="7560000" cy="576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TextShape 1"/>
          <p:cNvSpPr/>
          <p:nvPr/>
        </p:nvSpPr>
        <p:spPr>
          <a:xfrm>
            <a:off x="288000" y="356400"/>
            <a:ext cx="8927280" cy="453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</a:pPr>
            <a:r>
              <a:rPr b="1" i="1" lang="ru-RU" sz="2000" spc="-1" strike="noStrike">
                <a:solidFill>
                  <a:srgbClr val="000000"/>
                </a:solidFill>
                <a:latin typeface="Arial"/>
              </a:rPr>
              <a:t>Использование прищепок,шнуровок-помогает закрепить сенсорные навыки и пространственные представления,воображения,помогают сделать работу по коррекции звукопроизношения  разнообразной и интересной.</a:t>
            </a:r>
            <a:br>
              <a:rPr sz="1800"/>
            </a:br>
            <a:r>
              <a:rPr b="1" i="1" lang="ru-RU" sz="2000" spc="-1" strike="noStrike">
                <a:solidFill>
                  <a:srgbClr val="000000"/>
                </a:solidFill>
                <a:latin typeface="Arial"/>
              </a:rPr>
              <a:t>Игры-упражнения с прищепками сопровождаются веселыми стихотворными текстами,шутками.</a:t>
            </a:r>
            <a:br>
              <a:rPr sz="1800"/>
            </a:br>
            <a:r>
              <a:rPr b="1" i="1" lang="ru-RU" sz="2000" spc="-1" strike="noStrike">
                <a:solidFill>
                  <a:srgbClr val="000000"/>
                </a:solidFill>
                <a:latin typeface="Arial"/>
              </a:rPr>
              <a:t>  </a:t>
            </a:r>
            <a:br>
              <a:rPr sz="1800"/>
            </a:br>
            <a:r>
              <a:rPr b="1" i="1" lang="ru-RU" sz="2000" spc="-1" strike="noStrike">
                <a:solidFill>
                  <a:srgbClr val="000000"/>
                </a:solidFill>
                <a:latin typeface="Arial"/>
              </a:rPr>
              <a:t>        НАША МАМОЧКА УСТАЛА</a:t>
            </a:r>
            <a:br>
              <a:rPr sz="1800"/>
            </a:br>
            <a:r>
              <a:rPr b="1" i="1" lang="ru-RU" sz="2000" spc="-1" strike="noStrike">
                <a:solidFill>
                  <a:srgbClr val="000000"/>
                </a:solidFill>
                <a:latin typeface="Arial"/>
              </a:rPr>
              <a:t>        ВСЮ ОДЕЖДУ ПОСТИРАЛА</a:t>
            </a:r>
            <a:br>
              <a:rPr sz="1800"/>
            </a:br>
            <a:r>
              <a:rPr b="1" i="1" lang="ru-RU" sz="2000" spc="-1" strike="noStrike">
                <a:solidFill>
                  <a:srgbClr val="000000"/>
                </a:solidFill>
                <a:latin typeface="Arial"/>
              </a:rPr>
              <a:t>        МИЛОЙ МАМЕ ПОМОГУ</a:t>
            </a:r>
            <a:br>
              <a:rPr sz="1800"/>
            </a:br>
            <a:r>
              <a:rPr b="1" i="1" lang="ru-RU" sz="2000" spc="-1" strike="noStrike">
                <a:solidFill>
                  <a:srgbClr val="000000"/>
                </a:solidFill>
                <a:latin typeface="Arial"/>
              </a:rPr>
              <a:t>        ВСЕ ПРИЩЕПКИ СОБЕРУ </a:t>
            </a:r>
            <a:br>
              <a:rPr sz="1800"/>
            </a:br>
            <a:br>
              <a:rPr sz="1800"/>
            </a:br>
            <a:r>
              <a:rPr b="1" i="1" lang="ru-RU" sz="2000" spc="-1" strike="noStrike">
                <a:solidFill>
                  <a:srgbClr val="000000"/>
                </a:solidFill>
                <a:latin typeface="Arial"/>
              </a:rPr>
              <a:t>        ПРИЩЕПКА,ПРИЩЕПКА,ПОМОГИ!</a:t>
            </a:r>
            <a:br>
              <a:rPr sz="1800"/>
            </a:br>
            <a:r>
              <a:rPr b="1" i="1" lang="ru-RU" sz="2000" spc="-1" strike="noStrike">
                <a:solidFill>
                  <a:srgbClr val="000000"/>
                </a:solidFill>
                <a:latin typeface="Arial"/>
              </a:rPr>
              <a:t>        ПАЛЬЧИК,ТЫ МНЕ РАЗОМНИ.</a:t>
            </a:r>
            <a:br>
              <a:rPr sz="1800"/>
            </a:br>
            <a:r>
              <a:rPr b="1" i="1" lang="ru-RU" sz="2000" spc="-1" strike="noStrike">
                <a:solidFill>
                  <a:srgbClr val="000000"/>
                </a:solidFill>
                <a:latin typeface="Arial"/>
              </a:rPr>
              <a:t>        ТЫ ПО ПАЛЬЧИКУ ШАГАЕШЬ</a:t>
            </a:r>
            <a:br>
              <a:rPr sz="1800"/>
            </a:br>
            <a:r>
              <a:rPr b="1" i="1" lang="ru-RU" sz="2000" spc="-1" strike="noStrike">
                <a:solidFill>
                  <a:srgbClr val="000000"/>
                </a:solidFill>
                <a:latin typeface="Arial"/>
              </a:rPr>
              <a:t>        КАЖДЫЙ ПАЛЬЧИК РАЗМИНАЕШЬ.</a:t>
            </a:r>
            <a:endParaRPr b="0" i="1" lang="ru-RU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" descr=""/>
          <p:cNvPicPr/>
          <p:nvPr/>
        </p:nvPicPr>
        <p:blipFill>
          <a:blip r:embed="rId1"/>
          <a:stretch/>
        </p:blipFill>
        <p:spPr>
          <a:xfrm>
            <a:off x="720000" y="0"/>
            <a:ext cx="8100000" cy="684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" descr=""/>
          <p:cNvPicPr/>
          <p:nvPr/>
        </p:nvPicPr>
        <p:blipFill>
          <a:blip r:embed="rId1"/>
          <a:stretch/>
        </p:blipFill>
        <p:spPr>
          <a:xfrm>
            <a:off x="540000" y="174960"/>
            <a:ext cx="8640000" cy="64850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" descr=""/>
          <p:cNvPicPr/>
          <p:nvPr/>
        </p:nvPicPr>
        <p:blipFill>
          <a:blip r:embed="rId1"/>
          <a:stretch/>
        </p:blipFill>
        <p:spPr>
          <a:xfrm>
            <a:off x="720000" y="360000"/>
            <a:ext cx="8100000" cy="630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TextShape 1"/>
          <p:cNvSpPr/>
          <p:nvPr/>
        </p:nvSpPr>
        <p:spPr>
          <a:xfrm>
            <a:off x="288000" y="1728000"/>
            <a:ext cx="8927280" cy="1786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</a:pPr>
            <a:r>
              <a:rPr b="1" i="1" lang="ru-RU" sz="2000" spc="-1" strike="noStrike">
                <a:solidFill>
                  <a:srgbClr val="000000"/>
                </a:solidFill>
                <a:latin typeface="Arial"/>
              </a:rPr>
              <a:t>Таким образом,чтобы заинтересовать ребенка,сделать обучение осознанным,необходимы нестандартные подходы и новые инновационные технологии.</a:t>
            </a:r>
            <a:br>
              <a:rPr sz="1800"/>
            </a:br>
            <a:r>
              <a:rPr b="1" i="1" lang="ru-RU" sz="2000" spc="-1" strike="noStrike">
                <a:solidFill>
                  <a:srgbClr val="000000"/>
                </a:solidFill>
                <a:latin typeface="Arial"/>
              </a:rPr>
              <a:t>Использование их в коррекционном процессе позволяет улучшить качество речи обучающегося.</a:t>
            </a:r>
            <a:endParaRPr b="0" i="1" lang="ru-RU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/>
          <p:nvPr/>
        </p:nvSpPr>
        <p:spPr>
          <a:xfrm>
            <a:off x="288000" y="1728000"/>
            <a:ext cx="8927280" cy="1786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2000" spc="-1" strike="noStrike">
                <a:solidFill>
                  <a:srgbClr val="000000"/>
                </a:solidFill>
                <a:latin typeface="Arial"/>
              </a:rPr>
              <a:t>       </a:t>
            </a:r>
            <a:r>
              <a:rPr b="1" i="1" lang="ru-RU" sz="2000" spc="-1" strike="noStrike">
                <a:solidFill>
                  <a:srgbClr val="000000"/>
                </a:solidFill>
                <a:latin typeface="Arial"/>
              </a:rPr>
              <a:t>СПАСИБО ЗА ВНИМАНИЕ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</TotalTime>
  <Application>LibreOffice/7.5.1.2$Windows_X86_64 LibreOffice_project/fcbaee479e84c6cd81291587d2ee68cba099e129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2022-10-11T20:59:21Z</dcterms:created>
  <dc:creator/>
  <dc:description/>
  <dc:language>ru-RU</dc:language>
  <cp:lastModifiedBy/>
  <dcterms:modified xsi:type="dcterms:W3CDTF">2024-02-22T15:26:08Z</dcterms:modified>
  <cp:revision>3</cp:revision>
  <dc:subject/>
  <dc:title>Nature Illustration</dc:title>
</cp:coreProperties>
</file>